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14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5F7F0B-995C-4D0A-9787-539BC03DE6DC}" type="datetimeFigureOut">
              <a:rPr lang="en-GB" smtClean="0"/>
              <a:t>20/03/2023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977BE5-9CD5-44F1-BDB0-B37A27E2EB47}" type="slidenum">
              <a:rPr lang="en-GB" smtClean="0"/>
              <a:t>‹#›</a:t>
            </a:fld>
            <a:endParaRPr lang="en-GB"/>
          </a:p>
        </p:txBody>
      </p:sp>
    </p:spTree>
    <p:extLst>
      <p:ext uri="{BB962C8B-B14F-4D97-AF65-F5344CB8AC3E}">
        <p14:creationId xmlns:p14="http://schemas.microsoft.com/office/powerpoint/2010/main" val="2606451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5F7F0B-995C-4D0A-9787-539BC03DE6DC}" type="datetimeFigureOut">
              <a:rPr lang="en-GB" smtClean="0"/>
              <a:t>20/03/2023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977BE5-9CD5-44F1-BDB0-B37A27E2EB47}" type="slidenum">
              <a:rPr lang="en-GB" smtClean="0"/>
              <a:t>‹#›</a:t>
            </a:fld>
            <a:endParaRPr lang="en-GB"/>
          </a:p>
        </p:txBody>
      </p:sp>
    </p:spTree>
    <p:extLst>
      <p:ext uri="{BB962C8B-B14F-4D97-AF65-F5344CB8AC3E}">
        <p14:creationId xmlns:p14="http://schemas.microsoft.com/office/powerpoint/2010/main" val="2437840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5F7F0B-995C-4D0A-9787-539BC03DE6DC}" type="datetimeFigureOut">
              <a:rPr lang="en-GB" smtClean="0"/>
              <a:t>20/03/2023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977BE5-9CD5-44F1-BDB0-B37A27E2EB47}" type="slidenum">
              <a:rPr lang="en-GB" smtClean="0"/>
              <a:t>‹#›</a:t>
            </a:fld>
            <a:endParaRPr lang="en-GB"/>
          </a:p>
        </p:txBody>
      </p:sp>
    </p:spTree>
    <p:extLst>
      <p:ext uri="{BB962C8B-B14F-4D97-AF65-F5344CB8AC3E}">
        <p14:creationId xmlns:p14="http://schemas.microsoft.com/office/powerpoint/2010/main" val="2101215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5F7F0B-995C-4D0A-9787-539BC03DE6DC}" type="datetimeFigureOut">
              <a:rPr lang="en-GB" smtClean="0"/>
              <a:t>20/03/2023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977BE5-9CD5-44F1-BDB0-B37A27E2EB47}" type="slidenum">
              <a:rPr lang="en-GB" smtClean="0"/>
              <a:t>‹#›</a:t>
            </a:fld>
            <a:endParaRPr lang="en-GB"/>
          </a:p>
        </p:txBody>
      </p:sp>
    </p:spTree>
    <p:extLst>
      <p:ext uri="{BB962C8B-B14F-4D97-AF65-F5344CB8AC3E}">
        <p14:creationId xmlns:p14="http://schemas.microsoft.com/office/powerpoint/2010/main" val="1488815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5F7F0B-995C-4D0A-9787-539BC03DE6DC}" type="datetimeFigureOut">
              <a:rPr lang="en-GB" smtClean="0"/>
              <a:t>20/03/2023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977BE5-9CD5-44F1-BDB0-B37A27E2EB47}" type="slidenum">
              <a:rPr lang="en-GB" smtClean="0"/>
              <a:t>‹#›</a:t>
            </a:fld>
            <a:endParaRPr lang="en-GB"/>
          </a:p>
        </p:txBody>
      </p:sp>
    </p:spTree>
    <p:extLst>
      <p:ext uri="{BB962C8B-B14F-4D97-AF65-F5344CB8AC3E}">
        <p14:creationId xmlns:p14="http://schemas.microsoft.com/office/powerpoint/2010/main" val="1759520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5F7F0B-995C-4D0A-9787-539BC03DE6DC}" type="datetimeFigureOut">
              <a:rPr lang="en-GB" smtClean="0"/>
              <a:t>20/03/2023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977BE5-9CD5-44F1-BDB0-B37A27E2EB47}" type="slidenum">
              <a:rPr lang="en-GB" smtClean="0"/>
              <a:t>‹#›</a:t>
            </a:fld>
            <a:endParaRPr lang="en-GB"/>
          </a:p>
        </p:txBody>
      </p:sp>
    </p:spTree>
    <p:extLst>
      <p:ext uri="{BB962C8B-B14F-4D97-AF65-F5344CB8AC3E}">
        <p14:creationId xmlns:p14="http://schemas.microsoft.com/office/powerpoint/2010/main" val="951920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5F7F0B-995C-4D0A-9787-539BC03DE6DC}" type="datetimeFigureOut">
              <a:rPr lang="en-GB" smtClean="0"/>
              <a:t>20/03/2023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977BE5-9CD5-44F1-BDB0-B37A27E2EB47}" type="slidenum">
              <a:rPr lang="en-GB" smtClean="0"/>
              <a:t>‹#›</a:t>
            </a:fld>
            <a:endParaRPr lang="en-GB"/>
          </a:p>
        </p:txBody>
      </p:sp>
    </p:spTree>
    <p:extLst>
      <p:ext uri="{BB962C8B-B14F-4D97-AF65-F5344CB8AC3E}">
        <p14:creationId xmlns:p14="http://schemas.microsoft.com/office/powerpoint/2010/main" val="4039169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5F7F0B-995C-4D0A-9787-539BC03DE6DC}" type="datetimeFigureOut">
              <a:rPr lang="en-GB" smtClean="0"/>
              <a:t>20/03/2023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977BE5-9CD5-44F1-BDB0-B37A27E2EB47}" type="slidenum">
              <a:rPr lang="en-GB" smtClean="0"/>
              <a:t>‹#›</a:t>
            </a:fld>
            <a:endParaRPr lang="en-GB"/>
          </a:p>
        </p:txBody>
      </p:sp>
    </p:spTree>
    <p:extLst>
      <p:ext uri="{BB962C8B-B14F-4D97-AF65-F5344CB8AC3E}">
        <p14:creationId xmlns:p14="http://schemas.microsoft.com/office/powerpoint/2010/main" val="3759569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5F7F0B-995C-4D0A-9787-539BC03DE6DC}" type="datetimeFigureOut">
              <a:rPr lang="en-GB" smtClean="0"/>
              <a:t>20/03/2023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977BE5-9CD5-44F1-BDB0-B37A27E2EB47}" type="slidenum">
              <a:rPr lang="en-GB" smtClean="0"/>
              <a:t>‹#›</a:t>
            </a:fld>
            <a:endParaRPr lang="en-GB"/>
          </a:p>
        </p:txBody>
      </p:sp>
    </p:spTree>
    <p:extLst>
      <p:ext uri="{BB962C8B-B14F-4D97-AF65-F5344CB8AC3E}">
        <p14:creationId xmlns:p14="http://schemas.microsoft.com/office/powerpoint/2010/main" val="3405240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5F7F0B-995C-4D0A-9787-539BC03DE6DC}" type="datetimeFigureOut">
              <a:rPr lang="en-GB" smtClean="0"/>
              <a:t>20/03/2023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977BE5-9CD5-44F1-BDB0-B37A27E2EB47}" type="slidenum">
              <a:rPr lang="en-GB" smtClean="0"/>
              <a:t>‹#›</a:t>
            </a:fld>
            <a:endParaRPr lang="en-GB"/>
          </a:p>
        </p:txBody>
      </p:sp>
    </p:spTree>
    <p:extLst>
      <p:ext uri="{BB962C8B-B14F-4D97-AF65-F5344CB8AC3E}">
        <p14:creationId xmlns:p14="http://schemas.microsoft.com/office/powerpoint/2010/main" val="1963978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5F7F0B-995C-4D0A-9787-539BC03DE6DC}" type="datetimeFigureOut">
              <a:rPr lang="en-GB" smtClean="0"/>
              <a:t>20/03/2023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977BE5-9CD5-44F1-BDB0-B37A27E2EB47}" type="slidenum">
              <a:rPr lang="en-GB" smtClean="0"/>
              <a:t>‹#›</a:t>
            </a:fld>
            <a:endParaRPr lang="en-GB"/>
          </a:p>
        </p:txBody>
      </p:sp>
    </p:spTree>
    <p:extLst>
      <p:ext uri="{BB962C8B-B14F-4D97-AF65-F5344CB8AC3E}">
        <p14:creationId xmlns:p14="http://schemas.microsoft.com/office/powerpoint/2010/main" val="3021647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5F7F0B-995C-4D0A-9787-539BC03DE6DC}" type="datetimeFigureOut">
              <a:rPr lang="en-GB" smtClean="0"/>
              <a:t>20/03/2023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977BE5-9CD5-44F1-BDB0-B37A27E2EB47}" type="slidenum">
              <a:rPr lang="en-GB" smtClean="0"/>
              <a:t>‹#›</a:t>
            </a:fld>
            <a:endParaRPr lang="en-GB"/>
          </a:p>
        </p:txBody>
      </p:sp>
    </p:spTree>
    <p:extLst>
      <p:ext uri="{BB962C8B-B14F-4D97-AF65-F5344CB8AC3E}">
        <p14:creationId xmlns:p14="http://schemas.microsoft.com/office/powerpoint/2010/main" val="2002399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descr="Flow chart depicting the processes involved in Stage 1 of the Contract Management Cycle" title="St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693" y="1753985"/>
            <a:ext cx="8754615" cy="4907705"/>
          </a:xfrm>
          <a:prstGeom prst="rect">
            <a:avLst/>
          </a:prstGeom>
        </p:spPr>
      </p:pic>
      <p:sp>
        <p:nvSpPr>
          <p:cNvPr id="5" name="Content Placeholder 4"/>
          <p:cNvSpPr>
            <a:spLocks noGrp="1"/>
          </p:cNvSpPr>
          <p:nvPr>
            <p:ph idx="1"/>
          </p:nvPr>
        </p:nvSpPr>
        <p:spPr>
          <a:xfrm>
            <a:off x="370956" y="836409"/>
            <a:ext cx="8249342" cy="917576"/>
          </a:xfrm>
        </p:spPr>
        <p:txBody>
          <a:bodyPr>
            <a:normAutofit/>
          </a:bodyPr>
          <a:lstStyle/>
          <a:p>
            <a:pPr marL="0" indent="0">
              <a:buNone/>
            </a:pPr>
            <a:r>
              <a:rPr lang="en-GB" sz="1600" dirty="0"/>
              <a:t>We work closely with the Purchasing Department to define business needs and develop an appropriate technical specification. We do this by reviewing all the strategic information available to ascertain scope, service levels and performance criteria. </a:t>
            </a:r>
          </a:p>
        </p:txBody>
      </p:sp>
      <p:sp>
        <p:nvSpPr>
          <p:cNvPr id="4" name="Title 3"/>
          <p:cNvSpPr>
            <a:spLocks noGrp="1"/>
          </p:cNvSpPr>
          <p:nvPr>
            <p:ph type="title"/>
          </p:nvPr>
        </p:nvSpPr>
        <p:spPr>
          <a:xfrm>
            <a:off x="1" y="0"/>
            <a:ext cx="9144000" cy="981536"/>
          </a:xfrm>
        </p:spPr>
        <p:txBody>
          <a:bodyPr>
            <a:normAutofit/>
          </a:bodyPr>
          <a:lstStyle/>
          <a:p>
            <a:pPr algn="ctr"/>
            <a:r>
              <a:rPr lang="en-GB" sz="2800" b="1" dirty="0"/>
              <a:t>Stage 1</a:t>
            </a:r>
            <a:r>
              <a:rPr lang="en-GB" sz="2800" b="1" dirty="0" smtClean="0"/>
              <a:t> - </a:t>
            </a:r>
            <a:r>
              <a:rPr lang="en-GB" sz="2800" b="1" dirty="0"/>
              <a:t>Define business needs and develop </a:t>
            </a:r>
            <a:r>
              <a:rPr lang="en-GB" sz="2800" b="1" dirty="0" smtClean="0"/>
              <a:t>specification</a:t>
            </a:r>
            <a:endParaRPr lang="en-GB" sz="4000" dirty="0"/>
          </a:p>
        </p:txBody>
      </p:sp>
    </p:spTree>
    <p:extLst>
      <p:ext uri="{BB962C8B-B14F-4D97-AF65-F5344CB8AC3E}">
        <p14:creationId xmlns:p14="http://schemas.microsoft.com/office/powerpoint/2010/main" val="1569513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w chart depicting the processes involved in Stage 10 of the Contract Management Cycle" title="Stag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487" y="1753985"/>
            <a:ext cx="8907028" cy="4889416"/>
          </a:xfrm>
          <a:prstGeom prst="rect">
            <a:avLst/>
          </a:prstGeom>
        </p:spPr>
      </p:pic>
      <p:sp>
        <p:nvSpPr>
          <p:cNvPr id="5" name="Content Placeholder 4"/>
          <p:cNvSpPr>
            <a:spLocks noGrp="1"/>
          </p:cNvSpPr>
          <p:nvPr>
            <p:ph idx="1"/>
          </p:nvPr>
        </p:nvSpPr>
        <p:spPr>
          <a:xfrm>
            <a:off x="370955" y="836409"/>
            <a:ext cx="8544357" cy="917576"/>
          </a:xfrm>
        </p:spPr>
        <p:txBody>
          <a:bodyPr>
            <a:normAutofit/>
          </a:bodyPr>
          <a:lstStyle/>
          <a:p>
            <a:pPr marL="0" indent="0">
              <a:buNone/>
            </a:pPr>
            <a:r>
              <a:rPr lang="en-GB" sz="1600" dirty="0"/>
              <a:t>In the same way we must manage internal stakeholder needs in Stage 4, we must also be receptive to the needs of the supplier as a valued external stakeholder. We must be sympathetic to the issues and challenges they may be facing and consider recommendations for contract </a:t>
            </a:r>
            <a:r>
              <a:rPr lang="en-GB" sz="1600" dirty="0" smtClean="0"/>
              <a:t>improvement.</a:t>
            </a:r>
            <a:endParaRPr lang="en-GB" sz="1600" dirty="0"/>
          </a:p>
        </p:txBody>
      </p:sp>
      <p:sp>
        <p:nvSpPr>
          <p:cNvPr id="4" name="Title 3"/>
          <p:cNvSpPr>
            <a:spLocks noGrp="1"/>
          </p:cNvSpPr>
          <p:nvPr>
            <p:ph type="title"/>
          </p:nvPr>
        </p:nvSpPr>
        <p:spPr>
          <a:xfrm>
            <a:off x="1" y="0"/>
            <a:ext cx="9144000" cy="981536"/>
          </a:xfrm>
        </p:spPr>
        <p:txBody>
          <a:bodyPr>
            <a:normAutofit/>
          </a:bodyPr>
          <a:lstStyle/>
          <a:p>
            <a:pPr algn="ctr"/>
            <a:r>
              <a:rPr lang="en-GB" sz="2800" b="1" dirty="0"/>
              <a:t>Stage </a:t>
            </a:r>
            <a:r>
              <a:rPr lang="en-GB" sz="2800" b="1" dirty="0" smtClean="0"/>
              <a:t>10 – Supplier Relationship Management</a:t>
            </a:r>
            <a:endParaRPr lang="en-GB" sz="2800" b="1" dirty="0"/>
          </a:p>
        </p:txBody>
      </p:sp>
    </p:spTree>
    <p:extLst>
      <p:ext uri="{BB962C8B-B14F-4D97-AF65-F5344CB8AC3E}">
        <p14:creationId xmlns:p14="http://schemas.microsoft.com/office/powerpoint/2010/main" val="2852635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Flow chart depicting the processes involved in Stage 11 of the Contract Management Cycle" title="Stag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680" y="1753985"/>
            <a:ext cx="8882642" cy="4999153"/>
          </a:xfrm>
          <a:prstGeom prst="rect">
            <a:avLst/>
          </a:prstGeom>
        </p:spPr>
      </p:pic>
      <p:sp>
        <p:nvSpPr>
          <p:cNvPr id="5" name="Content Placeholder 4"/>
          <p:cNvSpPr>
            <a:spLocks noGrp="1"/>
          </p:cNvSpPr>
          <p:nvPr>
            <p:ph idx="1"/>
          </p:nvPr>
        </p:nvSpPr>
        <p:spPr>
          <a:xfrm>
            <a:off x="370955" y="836409"/>
            <a:ext cx="8544357" cy="917576"/>
          </a:xfrm>
        </p:spPr>
        <p:txBody>
          <a:bodyPr>
            <a:normAutofit lnSpcReduction="10000"/>
          </a:bodyPr>
          <a:lstStyle/>
          <a:p>
            <a:pPr marL="0" indent="0">
              <a:buNone/>
            </a:pPr>
            <a:r>
              <a:rPr lang="en-GB" sz="1600" dirty="0"/>
              <a:t>There are different reasons why a contract may be terminated; break clauses and poor performance are two examples. Whatever the reason it is essential that sufficient time and resources are assigned to the process. Demobilisation of the incumbent supplier and mobilisation of another poses various challenges and risk that must be carefully coordinated and managed. </a:t>
            </a:r>
          </a:p>
        </p:txBody>
      </p:sp>
      <p:sp>
        <p:nvSpPr>
          <p:cNvPr id="4" name="Title 3"/>
          <p:cNvSpPr>
            <a:spLocks noGrp="1"/>
          </p:cNvSpPr>
          <p:nvPr>
            <p:ph type="title"/>
          </p:nvPr>
        </p:nvSpPr>
        <p:spPr>
          <a:xfrm>
            <a:off x="1" y="0"/>
            <a:ext cx="9144000" cy="981536"/>
          </a:xfrm>
        </p:spPr>
        <p:txBody>
          <a:bodyPr>
            <a:normAutofit/>
          </a:bodyPr>
          <a:lstStyle/>
          <a:p>
            <a:pPr algn="ctr"/>
            <a:r>
              <a:rPr lang="en-GB" sz="2800" b="1" dirty="0"/>
              <a:t>Stage </a:t>
            </a:r>
            <a:r>
              <a:rPr lang="en-GB" sz="2800" b="1" dirty="0" smtClean="0"/>
              <a:t>11 – Exit and Termination</a:t>
            </a:r>
            <a:endParaRPr lang="en-GB" sz="2800" b="1" dirty="0"/>
          </a:p>
        </p:txBody>
      </p:sp>
    </p:spTree>
    <p:extLst>
      <p:ext uri="{BB962C8B-B14F-4D97-AF65-F5344CB8AC3E}">
        <p14:creationId xmlns:p14="http://schemas.microsoft.com/office/powerpoint/2010/main" val="4223693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w chart depicting the processes involved in Stage 12 of the Contract Management Cycle" title="Stag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474" y="1753985"/>
            <a:ext cx="8925318" cy="5005250"/>
          </a:xfrm>
          <a:prstGeom prst="rect">
            <a:avLst/>
          </a:prstGeom>
        </p:spPr>
      </p:pic>
      <p:sp>
        <p:nvSpPr>
          <p:cNvPr id="5" name="Content Placeholder 4"/>
          <p:cNvSpPr>
            <a:spLocks noGrp="1"/>
          </p:cNvSpPr>
          <p:nvPr>
            <p:ph idx="1"/>
          </p:nvPr>
        </p:nvSpPr>
        <p:spPr>
          <a:xfrm>
            <a:off x="370955" y="836409"/>
            <a:ext cx="8544357" cy="917576"/>
          </a:xfrm>
        </p:spPr>
        <p:txBody>
          <a:bodyPr>
            <a:normAutofit lnSpcReduction="10000"/>
          </a:bodyPr>
          <a:lstStyle/>
          <a:p>
            <a:pPr marL="0" indent="0">
              <a:buNone/>
            </a:pPr>
            <a:r>
              <a:rPr lang="en-GB" sz="1600" dirty="0"/>
              <a:t>At the end of a contract it is important to reconcile and account for assets owned by the University but previously managed by the supplier. The University will want to ensure its assets have been operated and maintained and any shortcomings in this regard recovered from the supplier. In the case of stock such as spare parts, an inventory and suitable storage should be available.    </a:t>
            </a:r>
          </a:p>
        </p:txBody>
      </p:sp>
      <p:sp>
        <p:nvSpPr>
          <p:cNvPr id="4" name="Title 3"/>
          <p:cNvSpPr>
            <a:spLocks noGrp="1"/>
          </p:cNvSpPr>
          <p:nvPr>
            <p:ph type="title"/>
          </p:nvPr>
        </p:nvSpPr>
        <p:spPr>
          <a:xfrm>
            <a:off x="1" y="0"/>
            <a:ext cx="9144000" cy="981536"/>
          </a:xfrm>
        </p:spPr>
        <p:txBody>
          <a:bodyPr>
            <a:normAutofit/>
          </a:bodyPr>
          <a:lstStyle/>
          <a:p>
            <a:pPr algn="ctr"/>
            <a:r>
              <a:rPr lang="en-GB" sz="2800" b="1" dirty="0"/>
              <a:t>Stage </a:t>
            </a:r>
            <a:r>
              <a:rPr lang="en-GB" sz="2800" b="1" dirty="0" smtClean="0"/>
              <a:t>12 – Asset Management</a:t>
            </a:r>
            <a:endParaRPr lang="en-GB" sz="2800" b="1" dirty="0"/>
          </a:p>
        </p:txBody>
      </p:sp>
    </p:spTree>
    <p:extLst>
      <p:ext uri="{BB962C8B-B14F-4D97-AF65-F5344CB8AC3E}">
        <p14:creationId xmlns:p14="http://schemas.microsoft.com/office/powerpoint/2010/main" val="565586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w chart depicting the processes involved in Stage 2 of the Contract Management Cycle" title="St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204" y="1817945"/>
            <a:ext cx="8626588" cy="4919898"/>
          </a:xfrm>
          <a:prstGeom prst="rect">
            <a:avLst/>
          </a:prstGeom>
        </p:spPr>
      </p:pic>
      <p:sp>
        <p:nvSpPr>
          <p:cNvPr id="5" name="Content Placeholder 4"/>
          <p:cNvSpPr>
            <a:spLocks noGrp="1"/>
          </p:cNvSpPr>
          <p:nvPr>
            <p:ph idx="1"/>
          </p:nvPr>
        </p:nvSpPr>
        <p:spPr>
          <a:xfrm>
            <a:off x="370955" y="836409"/>
            <a:ext cx="8544357" cy="917576"/>
          </a:xfrm>
        </p:spPr>
        <p:txBody>
          <a:bodyPr>
            <a:normAutofit lnSpcReduction="10000"/>
          </a:bodyPr>
          <a:lstStyle/>
          <a:p>
            <a:pPr marL="0" indent="0">
              <a:buNone/>
            </a:pPr>
            <a:r>
              <a:rPr lang="en-GB" sz="1600" dirty="0"/>
              <a:t>The success of a contract is dependent on good stakeholder management. Having clarity about who does what in the management of a contract is important for communication at strategic, tactical and operational tiers of management. It is also a precursor to developing a good working relationship between stakeholders.  </a:t>
            </a:r>
          </a:p>
        </p:txBody>
      </p:sp>
      <p:sp>
        <p:nvSpPr>
          <p:cNvPr id="4" name="Title 3"/>
          <p:cNvSpPr>
            <a:spLocks noGrp="1"/>
          </p:cNvSpPr>
          <p:nvPr>
            <p:ph type="title"/>
          </p:nvPr>
        </p:nvSpPr>
        <p:spPr>
          <a:xfrm>
            <a:off x="1" y="0"/>
            <a:ext cx="9144000" cy="981536"/>
          </a:xfrm>
        </p:spPr>
        <p:txBody>
          <a:bodyPr>
            <a:normAutofit/>
          </a:bodyPr>
          <a:lstStyle/>
          <a:p>
            <a:pPr algn="ctr"/>
            <a:r>
              <a:rPr lang="en-GB" sz="2800" b="1" dirty="0"/>
              <a:t>Stage 2 </a:t>
            </a:r>
            <a:r>
              <a:rPr lang="en-GB" sz="2800" b="1" dirty="0" smtClean="0"/>
              <a:t>- Stakeholder </a:t>
            </a:r>
            <a:r>
              <a:rPr lang="en-GB" sz="2800" b="1" dirty="0"/>
              <a:t>Management </a:t>
            </a:r>
          </a:p>
        </p:txBody>
      </p:sp>
    </p:spTree>
    <p:extLst>
      <p:ext uri="{BB962C8B-B14F-4D97-AF65-F5344CB8AC3E}">
        <p14:creationId xmlns:p14="http://schemas.microsoft.com/office/powerpoint/2010/main" val="1416891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w chart depicting the processes involved in Stage 3 of the Contract Management Cycle" title="St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724" y="1817945"/>
            <a:ext cx="8626588" cy="4895512"/>
          </a:xfrm>
          <a:prstGeom prst="rect">
            <a:avLst/>
          </a:prstGeom>
        </p:spPr>
      </p:pic>
      <p:sp>
        <p:nvSpPr>
          <p:cNvPr id="5" name="Content Placeholder 4"/>
          <p:cNvSpPr>
            <a:spLocks noGrp="1"/>
          </p:cNvSpPr>
          <p:nvPr>
            <p:ph idx="1"/>
          </p:nvPr>
        </p:nvSpPr>
        <p:spPr>
          <a:xfrm>
            <a:off x="370955" y="836409"/>
            <a:ext cx="8544357" cy="917576"/>
          </a:xfrm>
        </p:spPr>
        <p:txBody>
          <a:bodyPr>
            <a:normAutofit fontScale="92500" lnSpcReduction="20000"/>
          </a:bodyPr>
          <a:lstStyle/>
          <a:p>
            <a:pPr marL="0" indent="0">
              <a:buNone/>
            </a:pPr>
            <a:r>
              <a:rPr lang="en-GB" sz="1600" dirty="0"/>
              <a:t>Once the Purchasing Department has completed the tender process, we start to prepare the resources, processes and procedures to manage the contract once operational. It is important the specification work completed in Stage 1 is reflected in the terms and conditions of the contract. The work in this stage may inform the way we want the contractor to work and it’s therefore important to communication these requirements during the contract mobilisation and implementation phase. </a:t>
            </a:r>
          </a:p>
        </p:txBody>
      </p:sp>
      <p:sp>
        <p:nvSpPr>
          <p:cNvPr id="4" name="Title 3"/>
          <p:cNvSpPr>
            <a:spLocks noGrp="1"/>
          </p:cNvSpPr>
          <p:nvPr>
            <p:ph type="title"/>
          </p:nvPr>
        </p:nvSpPr>
        <p:spPr>
          <a:xfrm>
            <a:off x="1" y="0"/>
            <a:ext cx="9144000" cy="981536"/>
          </a:xfrm>
        </p:spPr>
        <p:txBody>
          <a:bodyPr>
            <a:normAutofit/>
          </a:bodyPr>
          <a:lstStyle/>
          <a:p>
            <a:pPr algn="ctr"/>
            <a:r>
              <a:rPr lang="en-GB" sz="2800" b="1" dirty="0"/>
              <a:t>Stage </a:t>
            </a:r>
            <a:r>
              <a:rPr lang="en-GB" sz="2800" b="1" dirty="0" smtClean="0"/>
              <a:t>3 - Contract Administration </a:t>
            </a:r>
            <a:endParaRPr lang="en-GB" sz="2800" b="1" dirty="0"/>
          </a:p>
        </p:txBody>
      </p:sp>
    </p:spTree>
    <p:extLst>
      <p:ext uri="{BB962C8B-B14F-4D97-AF65-F5344CB8AC3E}">
        <p14:creationId xmlns:p14="http://schemas.microsoft.com/office/powerpoint/2010/main" val="4128152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low chart depicting the processes involved in Stage 4 of the Contract Management Cycle" title="St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196" y="1817945"/>
            <a:ext cx="8516850" cy="4858933"/>
          </a:xfrm>
          <a:prstGeom prst="rect">
            <a:avLst/>
          </a:prstGeom>
        </p:spPr>
      </p:pic>
      <p:sp>
        <p:nvSpPr>
          <p:cNvPr id="5" name="Content Placeholder 4"/>
          <p:cNvSpPr>
            <a:spLocks noGrp="1"/>
          </p:cNvSpPr>
          <p:nvPr>
            <p:ph idx="1"/>
          </p:nvPr>
        </p:nvSpPr>
        <p:spPr>
          <a:xfrm>
            <a:off x="370955" y="836409"/>
            <a:ext cx="8544357" cy="917576"/>
          </a:xfrm>
        </p:spPr>
        <p:txBody>
          <a:bodyPr>
            <a:normAutofit lnSpcReduction="10000"/>
          </a:bodyPr>
          <a:lstStyle/>
          <a:p>
            <a:pPr marL="0" indent="0">
              <a:buNone/>
            </a:pPr>
            <a:r>
              <a:rPr lang="en-GB" sz="1600" dirty="0"/>
              <a:t>Fundamental to a good relationship between stakeholders is the process of constantly reviewing the needs of stakeholders so that the contract can evolve over time to continually satisfy those needs. This stage relates to Oxford University stakeholders only and is not to be confused with supplier relationship management in stage 10. </a:t>
            </a:r>
          </a:p>
        </p:txBody>
      </p:sp>
      <p:sp>
        <p:nvSpPr>
          <p:cNvPr id="4" name="Title 3"/>
          <p:cNvSpPr>
            <a:spLocks noGrp="1"/>
          </p:cNvSpPr>
          <p:nvPr>
            <p:ph type="title"/>
          </p:nvPr>
        </p:nvSpPr>
        <p:spPr>
          <a:xfrm>
            <a:off x="1" y="0"/>
            <a:ext cx="9144000" cy="981536"/>
          </a:xfrm>
        </p:spPr>
        <p:txBody>
          <a:bodyPr>
            <a:normAutofit/>
          </a:bodyPr>
          <a:lstStyle/>
          <a:p>
            <a:pPr algn="ctr"/>
            <a:r>
              <a:rPr lang="en-GB" sz="2800" b="1" dirty="0"/>
              <a:t>Stage 4</a:t>
            </a:r>
            <a:r>
              <a:rPr lang="en-GB" sz="2800" b="1" dirty="0" smtClean="0"/>
              <a:t> – Relationship Management</a:t>
            </a:r>
            <a:endParaRPr lang="en-GB" sz="2800" b="1" dirty="0"/>
          </a:p>
        </p:txBody>
      </p:sp>
    </p:spTree>
    <p:extLst>
      <p:ext uri="{BB962C8B-B14F-4D97-AF65-F5344CB8AC3E}">
        <p14:creationId xmlns:p14="http://schemas.microsoft.com/office/powerpoint/2010/main" val="279116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Flow chart depicting the processes involved in Stage 5 of the Contract Management Cycle" title="St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448" y="1817945"/>
            <a:ext cx="8516850" cy="4858933"/>
          </a:xfrm>
          <a:prstGeom prst="rect">
            <a:avLst/>
          </a:prstGeom>
        </p:spPr>
      </p:pic>
      <p:sp>
        <p:nvSpPr>
          <p:cNvPr id="5" name="Content Placeholder 4"/>
          <p:cNvSpPr>
            <a:spLocks noGrp="1"/>
          </p:cNvSpPr>
          <p:nvPr>
            <p:ph idx="1"/>
          </p:nvPr>
        </p:nvSpPr>
        <p:spPr>
          <a:xfrm>
            <a:off x="370955" y="836409"/>
            <a:ext cx="8544357" cy="917576"/>
          </a:xfrm>
        </p:spPr>
        <p:txBody>
          <a:bodyPr>
            <a:normAutofit lnSpcReduction="10000"/>
          </a:bodyPr>
          <a:lstStyle/>
          <a:p>
            <a:pPr marL="0" indent="0">
              <a:buNone/>
            </a:pPr>
            <a:r>
              <a:rPr lang="en-GB" sz="1600" dirty="0"/>
              <a:t>Developing a suitable performance management regime to measure the key aspects of a contract is essential for stakeholders to understand how the contract is performing at any given point in time. This will help inform robust decision-making to change and evolve the contract and ensure the contract remains fit for purpose. </a:t>
            </a:r>
          </a:p>
        </p:txBody>
      </p:sp>
      <p:sp>
        <p:nvSpPr>
          <p:cNvPr id="4" name="Title 3"/>
          <p:cNvSpPr>
            <a:spLocks noGrp="1"/>
          </p:cNvSpPr>
          <p:nvPr>
            <p:ph type="title"/>
          </p:nvPr>
        </p:nvSpPr>
        <p:spPr>
          <a:xfrm>
            <a:off x="1" y="0"/>
            <a:ext cx="9144000" cy="981536"/>
          </a:xfrm>
        </p:spPr>
        <p:txBody>
          <a:bodyPr>
            <a:normAutofit/>
          </a:bodyPr>
          <a:lstStyle/>
          <a:p>
            <a:pPr algn="ctr"/>
            <a:r>
              <a:rPr lang="en-GB" sz="2800" b="1" dirty="0"/>
              <a:t>Stage </a:t>
            </a:r>
            <a:r>
              <a:rPr lang="en-GB" sz="2800" b="1" dirty="0" smtClean="0"/>
              <a:t>5 – Performance Management</a:t>
            </a:r>
            <a:endParaRPr lang="en-GB" sz="2800" b="1" dirty="0"/>
          </a:p>
        </p:txBody>
      </p:sp>
    </p:spTree>
    <p:extLst>
      <p:ext uri="{BB962C8B-B14F-4D97-AF65-F5344CB8AC3E}">
        <p14:creationId xmlns:p14="http://schemas.microsoft.com/office/powerpoint/2010/main" val="3289768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low chart depicting the processes involved in Stage 6 of the Contract Management Cycle" title="St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73" y="1569495"/>
            <a:ext cx="9035055" cy="5182049"/>
          </a:xfrm>
          <a:prstGeom prst="rect">
            <a:avLst/>
          </a:prstGeom>
        </p:spPr>
      </p:pic>
      <p:sp>
        <p:nvSpPr>
          <p:cNvPr id="5" name="Content Placeholder 4"/>
          <p:cNvSpPr>
            <a:spLocks noGrp="1"/>
          </p:cNvSpPr>
          <p:nvPr>
            <p:ph idx="1"/>
          </p:nvPr>
        </p:nvSpPr>
        <p:spPr>
          <a:xfrm>
            <a:off x="370955" y="836409"/>
            <a:ext cx="8544357" cy="917576"/>
          </a:xfrm>
        </p:spPr>
        <p:txBody>
          <a:bodyPr>
            <a:normAutofit/>
          </a:bodyPr>
          <a:lstStyle/>
          <a:p>
            <a:pPr marL="0" indent="0">
              <a:buNone/>
            </a:pPr>
            <a:r>
              <a:rPr lang="en-GB" sz="1600" dirty="0"/>
              <a:t>The financial management and associated processes and procedures will depend on the commercial dynamic of the contract. The process below is indicative only and is informed by robust internal pre-defined financial protocols for each contract. </a:t>
            </a:r>
          </a:p>
        </p:txBody>
      </p:sp>
      <p:sp>
        <p:nvSpPr>
          <p:cNvPr id="4" name="Title 3"/>
          <p:cNvSpPr>
            <a:spLocks noGrp="1"/>
          </p:cNvSpPr>
          <p:nvPr>
            <p:ph type="title"/>
          </p:nvPr>
        </p:nvSpPr>
        <p:spPr>
          <a:xfrm>
            <a:off x="1" y="0"/>
            <a:ext cx="9144000" cy="981536"/>
          </a:xfrm>
        </p:spPr>
        <p:txBody>
          <a:bodyPr>
            <a:normAutofit/>
          </a:bodyPr>
          <a:lstStyle/>
          <a:p>
            <a:pPr algn="ctr"/>
            <a:r>
              <a:rPr lang="en-GB" sz="2800" b="1" dirty="0"/>
              <a:t>Stage 6</a:t>
            </a:r>
            <a:r>
              <a:rPr lang="en-GB" sz="2800" b="1" dirty="0" smtClean="0"/>
              <a:t> – Finance</a:t>
            </a:r>
            <a:endParaRPr lang="en-GB" sz="2800" b="1" dirty="0"/>
          </a:p>
        </p:txBody>
      </p:sp>
    </p:spTree>
    <p:extLst>
      <p:ext uri="{BB962C8B-B14F-4D97-AF65-F5344CB8AC3E}">
        <p14:creationId xmlns:p14="http://schemas.microsoft.com/office/powerpoint/2010/main" val="3292020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low chart depicting the processes involved in Stage 7 of the Contract Management Cycle" title="St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94" y="1726505"/>
            <a:ext cx="8931414" cy="5041829"/>
          </a:xfrm>
          <a:prstGeom prst="rect">
            <a:avLst/>
          </a:prstGeom>
        </p:spPr>
      </p:pic>
      <p:sp>
        <p:nvSpPr>
          <p:cNvPr id="5" name="Content Placeholder 4"/>
          <p:cNvSpPr>
            <a:spLocks noGrp="1"/>
          </p:cNvSpPr>
          <p:nvPr>
            <p:ph idx="1"/>
          </p:nvPr>
        </p:nvSpPr>
        <p:spPr>
          <a:xfrm>
            <a:off x="370955" y="836409"/>
            <a:ext cx="8544357" cy="917576"/>
          </a:xfrm>
        </p:spPr>
        <p:txBody>
          <a:bodyPr>
            <a:normAutofit/>
          </a:bodyPr>
          <a:lstStyle/>
          <a:p>
            <a:pPr marL="0" indent="0">
              <a:buNone/>
            </a:pPr>
            <a:r>
              <a:rPr lang="en-GB" sz="1600" dirty="0"/>
              <a:t>Every contract has risk attached to it. The management and control of it is essential to the sustainability and success of the contract. Understanding risk informs decision-making and facilitates positive change and evolvement of the contract over time. </a:t>
            </a:r>
          </a:p>
        </p:txBody>
      </p:sp>
      <p:sp>
        <p:nvSpPr>
          <p:cNvPr id="4" name="Title 3"/>
          <p:cNvSpPr>
            <a:spLocks noGrp="1"/>
          </p:cNvSpPr>
          <p:nvPr>
            <p:ph type="title"/>
          </p:nvPr>
        </p:nvSpPr>
        <p:spPr>
          <a:xfrm>
            <a:off x="1" y="0"/>
            <a:ext cx="9144000" cy="981536"/>
          </a:xfrm>
        </p:spPr>
        <p:txBody>
          <a:bodyPr>
            <a:normAutofit/>
          </a:bodyPr>
          <a:lstStyle/>
          <a:p>
            <a:pPr algn="ctr"/>
            <a:r>
              <a:rPr lang="en-GB" sz="2800" b="1" dirty="0"/>
              <a:t>Stage </a:t>
            </a:r>
            <a:r>
              <a:rPr lang="en-GB" sz="2800" b="1" dirty="0" smtClean="0"/>
              <a:t>7 – Risk and Resilience</a:t>
            </a:r>
            <a:endParaRPr lang="en-GB" sz="2800" b="1" dirty="0"/>
          </a:p>
        </p:txBody>
      </p:sp>
    </p:spTree>
    <p:extLst>
      <p:ext uri="{BB962C8B-B14F-4D97-AF65-F5344CB8AC3E}">
        <p14:creationId xmlns:p14="http://schemas.microsoft.com/office/powerpoint/2010/main" val="2224881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w chart depicting the processes involved in Stage 8 of the Contract Management Cycle" title="Stag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73" y="1674521"/>
            <a:ext cx="9035055" cy="5005250"/>
          </a:xfrm>
          <a:prstGeom prst="rect">
            <a:avLst/>
          </a:prstGeom>
        </p:spPr>
      </p:pic>
      <p:sp>
        <p:nvSpPr>
          <p:cNvPr id="5" name="Content Placeholder 4"/>
          <p:cNvSpPr>
            <a:spLocks noGrp="1"/>
          </p:cNvSpPr>
          <p:nvPr>
            <p:ph idx="1"/>
          </p:nvPr>
        </p:nvSpPr>
        <p:spPr>
          <a:xfrm>
            <a:off x="370955" y="836409"/>
            <a:ext cx="8544357" cy="917576"/>
          </a:xfrm>
        </p:spPr>
        <p:txBody>
          <a:bodyPr>
            <a:normAutofit/>
          </a:bodyPr>
          <a:lstStyle/>
          <a:p>
            <a:pPr marL="0" indent="0">
              <a:buNone/>
            </a:pPr>
            <a:r>
              <a:rPr lang="en-GB" sz="1600" dirty="0"/>
              <a:t>Contracts, particularly those long term (5 years or more), will need to evolve and develop over the term of the contract. This is inevitable to address the challenges of the day, whether they be internal in terms of stakeholder and business need, or external in terms of threats and legislative changes. </a:t>
            </a:r>
          </a:p>
        </p:txBody>
      </p:sp>
      <p:sp>
        <p:nvSpPr>
          <p:cNvPr id="4" name="Title 3"/>
          <p:cNvSpPr>
            <a:spLocks noGrp="1"/>
          </p:cNvSpPr>
          <p:nvPr>
            <p:ph type="title"/>
          </p:nvPr>
        </p:nvSpPr>
        <p:spPr>
          <a:xfrm>
            <a:off x="1" y="0"/>
            <a:ext cx="9144000" cy="981536"/>
          </a:xfrm>
        </p:spPr>
        <p:txBody>
          <a:bodyPr>
            <a:normAutofit/>
          </a:bodyPr>
          <a:lstStyle/>
          <a:p>
            <a:pPr algn="ctr"/>
            <a:r>
              <a:rPr lang="en-GB" sz="2800" b="1" dirty="0"/>
              <a:t>Stage 8</a:t>
            </a:r>
            <a:r>
              <a:rPr lang="en-GB" sz="2800" b="1" dirty="0" smtClean="0"/>
              <a:t> – Contract Development</a:t>
            </a:r>
            <a:endParaRPr lang="en-GB" sz="2800" b="1" dirty="0"/>
          </a:p>
        </p:txBody>
      </p:sp>
    </p:spTree>
    <p:extLst>
      <p:ext uri="{BB962C8B-B14F-4D97-AF65-F5344CB8AC3E}">
        <p14:creationId xmlns:p14="http://schemas.microsoft.com/office/powerpoint/2010/main" val="1989548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descr="Flow chart depicting the processes involved in Stage 9 of the Contract Management Cycle" title="St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73" y="1674521"/>
            <a:ext cx="9035055" cy="5005250"/>
          </a:xfrm>
          <a:prstGeom prst="rect">
            <a:avLst/>
          </a:prstGeom>
        </p:spPr>
      </p:pic>
      <p:sp>
        <p:nvSpPr>
          <p:cNvPr id="5" name="Content Placeholder 4"/>
          <p:cNvSpPr>
            <a:spLocks noGrp="1"/>
          </p:cNvSpPr>
          <p:nvPr>
            <p:ph idx="1"/>
          </p:nvPr>
        </p:nvSpPr>
        <p:spPr>
          <a:xfrm>
            <a:off x="370955" y="836409"/>
            <a:ext cx="8544357" cy="917576"/>
          </a:xfrm>
        </p:spPr>
        <p:txBody>
          <a:bodyPr>
            <a:normAutofit lnSpcReduction="10000"/>
          </a:bodyPr>
          <a:lstStyle/>
          <a:p>
            <a:pPr marL="0" indent="0">
              <a:buNone/>
            </a:pPr>
            <a:r>
              <a:rPr lang="en-GB" sz="1600" dirty="0" smtClean="0"/>
              <a:t>In </a:t>
            </a:r>
            <a:r>
              <a:rPr lang="en-GB" sz="1600" dirty="0"/>
              <a:t>the same way as the contract must develop in Stage 8, so too must the supplier by way of a process of continuous improvement. In the spirit of partnership and collaboration, our intent is to work closely with our suppliers to develop their capacity and capability to deliver a sustainable and successful  contract.   </a:t>
            </a:r>
          </a:p>
        </p:txBody>
      </p:sp>
      <p:sp>
        <p:nvSpPr>
          <p:cNvPr id="4" name="Title 3"/>
          <p:cNvSpPr>
            <a:spLocks noGrp="1"/>
          </p:cNvSpPr>
          <p:nvPr>
            <p:ph type="title"/>
          </p:nvPr>
        </p:nvSpPr>
        <p:spPr>
          <a:xfrm>
            <a:off x="1" y="0"/>
            <a:ext cx="9144000" cy="981536"/>
          </a:xfrm>
        </p:spPr>
        <p:txBody>
          <a:bodyPr>
            <a:normAutofit/>
          </a:bodyPr>
          <a:lstStyle/>
          <a:p>
            <a:pPr algn="ctr"/>
            <a:r>
              <a:rPr lang="en-GB" sz="2800" b="1" dirty="0"/>
              <a:t>Stage </a:t>
            </a:r>
            <a:r>
              <a:rPr lang="en-GB" sz="2800" b="1" dirty="0" smtClean="0"/>
              <a:t>9 – Supplier Development</a:t>
            </a:r>
            <a:endParaRPr lang="en-GB" sz="2800" b="1" dirty="0"/>
          </a:p>
        </p:txBody>
      </p:sp>
    </p:spTree>
    <p:extLst>
      <p:ext uri="{BB962C8B-B14F-4D97-AF65-F5344CB8AC3E}">
        <p14:creationId xmlns:p14="http://schemas.microsoft.com/office/powerpoint/2010/main" val="10061965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281</TotalTime>
  <Words>714</Words>
  <Application>Microsoft Office PowerPoint</Application>
  <PresentationFormat>On-screen Show (4:3)</PresentationFormat>
  <Paragraphs>24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Stage 1 - Define business needs and develop specification</vt:lpstr>
      <vt:lpstr>Stage 2 - Stakeholder Management </vt:lpstr>
      <vt:lpstr>Stage 3 - Contract Administration </vt:lpstr>
      <vt:lpstr>Stage 4 – Relationship Management</vt:lpstr>
      <vt:lpstr>Stage 5 – Performance Management</vt:lpstr>
      <vt:lpstr>Stage 6 – Finance</vt:lpstr>
      <vt:lpstr>Stage 7 – Risk and Resilience</vt:lpstr>
      <vt:lpstr>Stage 8 – Contract Development</vt:lpstr>
      <vt:lpstr>Stage 9 – Supplier Development</vt:lpstr>
      <vt:lpstr>Stage 10 – Supplier Relationship Management</vt:lpstr>
      <vt:lpstr>Stage 11 – Exit and Termination</vt:lpstr>
      <vt:lpstr>Stage 12 – Asset Management</vt:lpstr>
    </vt:vector>
  </TitlesOfParts>
  <Company>University of Oxford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Stage 1 - Define business needs and develop specification</dc:title>
  <dc:creator>Bethany Coveney</dc:creator>
  <cp:lastModifiedBy>Bethany Coveney</cp:lastModifiedBy>
  <cp:revision>9</cp:revision>
  <dcterms:created xsi:type="dcterms:W3CDTF">2023-03-20T10:47:06Z</dcterms:created>
  <dcterms:modified xsi:type="dcterms:W3CDTF">2023-03-20T15:52:26Z</dcterms:modified>
</cp:coreProperties>
</file>